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0"/>
  </p:notesMasterIdLst>
  <p:sldIdLst>
    <p:sldId id="256" r:id="rId2"/>
    <p:sldId id="335" r:id="rId3"/>
    <p:sldId id="336" r:id="rId4"/>
    <p:sldId id="337" r:id="rId5"/>
    <p:sldId id="338" r:id="rId6"/>
    <p:sldId id="339" r:id="rId7"/>
    <p:sldId id="340" r:id="rId8"/>
    <p:sldId id="34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5/5/2020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5/5/2020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5/5/2020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5/5/2020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5/5/2020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5/5/2020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5/5/2020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5/5/2020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5/5/2020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5/5/2020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5/5/2020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5/5/2020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a:bodyPr>
          <a:lstStyle/>
          <a:p>
            <a:pPr indent="457200"/>
            <a:r>
              <a:rPr sz="4500" b="1" u="sng" smtClean="0">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sz="2700" b="1" smtClean="0">
                <a:solidFill>
                  <a:srgbClr val="FF0000"/>
                </a:solidFill>
              </a:rPr>
              <a:t>:</a:t>
            </a:r>
            <a:r>
              <a:rPr lang="en-US" sz="2700" b="1" dirty="0" smtClean="0">
                <a:solidFill>
                  <a:srgbClr val="FF0000"/>
                </a:solidFill>
              </a:rPr>
              <a:t>  </a:t>
            </a:r>
            <a:r>
              <a:rPr lang="en-US" sz="2700" b="1" dirty="0" smtClean="0">
                <a:solidFill>
                  <a:srgbClr val="FF0000"/>
                </a:solidFill>
              </a:rPr>
              <a:t>CONTRACT OF AGENCY </a:t>
            </a:r>
            <a:r>
              <a:rPr lang="en-US" sz="2700" b="1" dirty="0" smtClean="0">
                <a:solidFill>
                  <a:srgbClr val="FF0000"/>
                </a:solidFill>
              </a:rPr>
              <a:t>– </a:t>
            </a:r>
            <a:r>
              <a:rPr lang="en-US" sz="2700" b="1" dirty="0" smtClean="0">
                <a:solidFill>
                  <a:srgbClr val="FF0000"/>
                </a:solidFill>
              </a:rPr>
              <a:t>Part-A</a:t>
            </a:r>
            <a:endParaRPr sz="24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533400"/>
            <a:ext cx="8458200" cy="5675913"/>
          </a:xfrm>
          <a:prstGeom prst="rect">
            <a:avLst/>
          </a:prstGeom>
        </p:spPr>
        <p:txBody>
          <a:bodyPr vert="horz" wrap="square" lIns="0" tIns="12700" rIns="0" bIns="0" rtlCol="0">
            <a:spAutoFit/>
          </a:bodyPr>
          <a:lstStyle/>
          <a:p>
            <a:pPr algn="just"/>
            <a:r>
              <a:rPr lang="en-US" sz="3200" b="1" dirty="0" smtClean="0">
                <a:solidFill>
                  <a:srgbClr val="FF0000"/>
                </a:solidFill>
                <a:latin typeface="+mj-lt"/>
              </a:rPr>
              <a:t>Contract of Agency:</a:t>
            </a:r>
          </a:p>
          <a:p>
            <a:pPr algn="just">
              <a:lnSpc>
                <a:spcPct val="50000"/>
              </a:lnSpc>
            </a:pPr>
            <a:endParaRPr lang="en-US" sz="2800" b="1" dirty="0" smtClean="0">
              <a:solidFill>
                <a:srgbClr val="FF0000"/>
              </a:solidFill>
              <a:latin typeface="+mj-lt"/>
            </a:endParaRPr>
          </a:p>
          <a:p>
            <a:pPr algn="just"/>
            <a:r>
              <a:rPr lang="en-US" sz="2800" dirty="0" smtClean="0">
                <a:latin typeface="+mj-lt"/>
              </a:rPr>
              <a:t>It is a contract which creates the relationship of agent with principal is known as </a:t>
            </a:r>
            <a:r>
              <a:rPr lang="en-US" sz="2800" dirty="0" smtClean="0">
                <a:latin typeface="+mj-lt"/>
              </a:rPr>
              <a:t>agency. According </a:t>
            </a:r>
            <a:r>
              <a:rPr lang="en-US" sz="2800" dirty="0" smtClean="0">
                <a:latin typeface="+mj-lt"/>
              </a:rPr>
              <a:t>to sec.182 of the Contract Act, “an agent is a person employed to do or to </a:t>
            </a:r>
            <a:r>
              <a:rPr lang="en-US" sz="2800" dirty="0" smtClean="0">
                <a:latin typeface="+mj-lt"/>
              </a:rPr>
              <a:t>represent another </a:t>
            </a:r>
            <a:r>
              <a:rPr lang="en-US" sz="2800" dirty="0" smtClean="0">
                <a:latin typeface="+mj-lt"/>
              </a:rPr>
              <a:t>in dealings with third person. The person for whom such act is done or who so</a:t>
            </a:r>
          </a:p>
          <a:p>
            <a:pPr algn="just"/>
            <a:r>
              <a:rPr lang="en-US" sz="2800" dirty="0" smtClean="0">
                <a:latin typeface="+mj-lt"/>
              </a:rPr>
              <a:t>represented, is called the principal</a:t>
            </a:r>
            <a:r>
              <a:rPr lang="en-US" sz="2800" dirty="0" smtClean="0">
                <a:latin typeface="+mj-lt"/>
              </a:rPr>
              <a:t>.</a:t>
            </a:r>
          </a:p>
          <a:p>
            <a:pPr algn="just">
              <a:lnSpc>
                <a:spcPct val="50000"/>
              </a:lnSpc>
            </a:pPr>
            <a:endParaRPr lang="en-US" sz="2800" dirty="0" smtClean="0">
              <a:latin typeface="+mj-lt"/>
            </a:endParaRPr>
          </a:p>
          <a:p>
            <a:pPr algn="just"/>
            <a:r>
              <a:rPr lang="en-US" sz="2800" dirty="0" smtClean="0">
                <a:latin typeface="+mj-lt"/>
              </a:rPr>
              <a:t>Thus, an agency is the relation between an agent and his principal created by an express </a:t>
            </a:r>
            <a:r>
              <a:rPr lang="en-US" sz="2800" dirty="0" smtClean="0">
                <a:latin typeface="+mj-lt"/>
              </a:rPr>
              <a:t>or implied </a:t>
            </a:r>
            <a:r>
              <a:rPr lang="en-US" sz="2800" dirty="0" smtClean="0">
                <a:latin typeface="+mj-lt"/>
              </a:rPr>
              <a:t>agreement whereby an agent is authorized by his Principal to act or represent him </a:t>
            </a:r>
            <a:r>
              <a:rPr lang="en-US" sz="2800" dirty="0" smtClean="0">
                <a:latin typeface="+mj-lt"/>
              </a:rPr>
              <a:t>in dealing </a:t>
            </a:r>
            <a:r>
              <a:rPr lang="en-US" sz="2800" dirty="0" smtClean="0">
                <a:latin typeface="+mj-lt"/>
              </a:rPr>
              <a:t>with third parties and to establish principal’s contractual relations with them.</a:t>
            </a:r>
            <a:endParaRPr lang="en-US" sz="2800" dirty="0">
              <a:latin typeface="+mj-lt"/>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381000"/>
            <a:ext cx="8458200" cy="6291466"/>
          </a:xfrm>
          <a:prstGeom prst="rect">
            <a:avLst/>
          </a:prstGeom>
        </p:spPr>
        <p:txBody>
          <a:bodyPr vert="horz" wrap="square" lIns="0" tIns="12700" rIns="0" bIns="0" rtlCol="0">
            <a:spAutoFit/>
          </a:bodyPr>
          <a:lstStyle/>
          <a:p>
            <a:pPr algn="just"/>
            <a:r>
              <a:rPr lang="en-US" sz="2800" b="1" dirty="0" smtClean="0">
                <a:solidFill>
                  <a:srgbClr val="FF0000"/>
                </a:solidFill>
                <a:latin typeface="+mj-lt"/>
              </a:rPr>
              <a:t>Essential </a:t>
            </a:r>
            <a:r>
              <a:rPr lang="en-US" sz="2800" b="1" dirty="0" smtClean="0">
                <a:solidFill>
                  <a:srgbClr val="FF0000"/>
                </a:solidFill>
                <a:latin typeface="+mj-lt"/>
              </a:rPr>
              <a:t>Features </a:t>
            </a:r>
            <a:r>
              <a:rPr lang="en-US" sz="2800" b="1" dirty="0" smtClean="0">
                <a:solidFill>
                  <a:srgbClr val="FF0000"/>
                </a:solidFill>
                <a:latin typeface="+mj-lt"/>
              </a:rPr>
              <a:t>of A</a:t>
            </a:r>
            <a:r>
              <a:rPr lang="en-US" sz="2800" b="1" dirty="0" smtClean="0">
                <a:solidFill>
                  <a:srgbClr val="FF0000"/>
                </a:solidFill>
                <a:latin typeface="+mj-lt"/>
              </a:rPr>
              <a:t>gency:</a:t>
            </a:r>
          </a:p>
          <a:p>
            <a:pPr algn="just">
              <a:lnSpc>
                <a:spcPct val="50000"/>
              </a:lnSpc>
            </a:pPr>
            <a:endParaRPr lang="en-US" sz="2400" b="1" dirty="0" smtClean="0">
              <a:solidFill>
                <a:srgbClr val="FF0000"/>
              </a:solidFill>
              <a:latin typeface="+mj-lt"/>
            </a:endParaRPr>
          </a:p>
          <a:p>
            <a:pPr algn="just"/>
            <a:r>
              <a:rPr lang="en-US" sz="2400" dirty="0" smtClean="0">
                <a:latin typeface="+mj-lt"/>
              </a:rPr>
              <a:t>1. </a:t>
            </a:r>
            <a:r>
              <a:rPr lang="en-US" sz="2400" b="1" dirty="0" smtClean="0">
                <a:latin typeface="+mj-lt"/>
              </a:rPr>
              <a:t>The principal should be competent to contract: </a:t>
            </a:r>
            <a:r>
              <a:rPr lang="en-US" sz="2400" dirty="0" smtClean="0">
                <a:latin typeface="+mj-lt"/>
              </a:rPr>
              <a:t>Any person who is major and of </a:t>
            </a:r>
            <a:r>
              <a:rPr lang="en-US" sz="2400" dirty="0" smtClean="0">
                <a:latin typeface="+mj-lt"/>
              </a:rPr>
              <a:t>sound mind </a:t>
            </a:r>
            <a:r>
              <a:rPr lang="en-US" sz="2400" dirty="0" smtClean="0">
                <a:latin typeface="+mj-lt"/>
              </a:rPr>
              <a:t>can employ an agent. A lunatic or a drunken person cannot employ an agent.</a:t>
            </a:r>
          </a:p>
          <a:p>
            <a:pPr algn="just"/>
            <a:r>
              <a:rPr lang="en-US" sz="2400" dirty="0" smtClean="0">
                <a:latin typeface="+mj-lt"/>
              </a:rPr>
              <a:t>2. </a:t>
            </a:r>
            <a:r>
              <a:rPr lang="en-US" sz="2400" b="1" dirty="0" smtClean="0">
                <a:latin typeface="+mj-lt"/>
              </a:rPr>
              <a:t>An agreement: </a:t>
            </a:r>
            <a:r>
              <a:rPr lang="en-US" sz="2400" dirty="0" smtClean="0">
                <a:latin typeface="+mj-lt"/>
              </a:rPr>
              <a:t>Agency should be created by an agreement between the principal and </a:t>
            </a:r>
            <a:r>
              <a:rPr lang="en-US" sz="2400" dirty="0" smtClean="0">
                <a:latin typeface="+mj-lt"/>
              </a:rPr>
              <a:t>the agent</a:t>
            </a:r>
            <a:r>
              <a:rPr lang="en-US" sz="2400" dirty="0" smtClean="0">
                <a:latin typeface="+mj-lt"/>
              </a:rPr>
              <a:t>. Such agreement may be either express or implied.</a:t>
            </a:r>
          </a:p>
          <a:p>
            <a:pPr algn="just"/>
            <a:r>
              <a:rPr lang="en-US" sz="2400" dirty="0" smtClean="0">
                <a:latin typeface="+mj-lt"/>
              </a:rPr>
              <a:t>3. </a:t>
            </a:r>
            <a:r>
              <a:rPr lang="en-US" sz="2400" b="1" dirty="0" smtClean="0">
                <a:latin typeface="+mj-lt"/>
              </a:rPr>
              <a:t>Intention of the agent:</a:t>
            </a:r>
            <a:r>
              <a:rPr lang="en-US" sz="2400" dirty="0" smtClean="0">
                <a:latin typeface="+mj-lt"/>
              </a:rPr>
              <a:t> Intention of the agent to act on behalf of the Principal is also </a:t>
            </a:r>
            <a:r>
              <a:rPr lang="en-US" sz="2400" dirty="0" smtClean="0">
                <a:latin typeface="+mj-lt"/>
              </a:rPr>
              <a:t>an essential </a:t>
            </a:r>
            <a:r>
              <a:rPr lang="en-US" sz="2400" dirty="0" smtClean="0">
                <a:latin typeface="+mj-lt"/>
              </a:rPr>
              <a:t>feature of the contract of agency.</a:t>
            </a:r>
          </a:p>
          <a:p>
            <a:pPr algn="just"/>
            <a:r>
              <a:rPr lang="en-US" sz="2400" dirty="0" smtClean="0">
                <a:latin typeface="+mj-lt"/>
              </a:rPr>
              <a:t>4. </a:t>
            </a:r>
            <a:r>
              <a:rPr lang="en-US" sz="2400" b="1" dirty="0" smtClean="0">
                <a:latin typeface="+mj-lt"/>
              </a:rPr>
              <a:t>No consideration is necessary</a:t>
            </a:r>
            <a:r>
              <a:rPr lang="en-US" sz="2400" b="1" dirty="0" smtClean="0">
                <a:latin typeface="+mj-lt"/>
              </a:rPr>
              <a:t>:- </a:t>
            </a:r>
            <a:r>
              <a:rPr lang="en-US" sz="2400" dirty="0" smtClean="0">
                <a:latin typeface="+mj-lt"/>
              </a:rPr>
              <a:t>According </a:t>
            </a:r>
            <a:r>
              <a:rPr lang="en-US" sz="2400" dirty="0" smtClean="0">
                <a:latin typeface="+mj-lt"/>
              </a:rPr>
              <a:t>sec.185, No consideration is necessary </a:t>
            </a:r>
            <a:r>
              <a:rPr lang="en-US" sz="2400" dirty="0" smtClean="0">
                <a:latin typeface="+mj-lt"/>
              </a:rPr>
              <a:t>to create </a:t>
            </a:r>
            <a:r>
              <a:rPr lang="en-US" sz="2400" dirty="0" smtClean="0">
                <a:latin typeface="+mj-lt"/>
              </a:rPr>
              <a:t>an agency. Generally an agent is remunerated by way of commission for service</a:t>
            </a:r>
          </a:p>
          <a:p>
            <a:pPr algn="just"/>
            <a:r>
              <a:rPr lang="en-US" sz="2400" dirty="0" smtClean="0">
                <a:latin typeface="+mj-lt"/>
              </a:rPr>
              <a:t>rendered, but no consideration is immediately necessary at the time of creating an agency.</a:t>
            </a:r>
          </a:p>
          <a:p>
            <a:pPr algn="just"/>
            <a:r>
              <a:rPr lang="en-US" sz="2400" dirty="0" smtClean="0">
                <a:latin typeface="+mj-lt"/>
              </a:rPr>
              <a:t>5. </a:t>
            </a:r>
            <a:r>
              <a:rPr lang="en-US" sz="2400" b="1" dirty="0" smtClean="0">
                <a:latin typeface="+mj-lt"/>
              </a:rPr>
              <a:t>Free consent: </a:t>
            </a:r>
            <a:r>
              <a:rPr lang="en-US" sz="2400" dirty="0" smtClean="0">
                <a:latin typeface="+mj-lt"/>
              </a:rPr>
              <a:t>An agreement of agency depends up on free consent of the principal </a:t>
            </a:r>
            <a:r>
              <a:rPr lang="en-US" sz="2400" dirty="0" smtClean="0">
                <a:latin typeface="+mj-lt"/>
              </a:rPr>
              <a:t>and agent</a:t>
            </a:r>
            <a:r>
              <a:rPr lang="en-US" sz="2400" dirty="0" smtClean="0">
                <a:latin typeface="+mj-lt"/>
              </a:rPr>
              <a:t>.</a:t>
            </a:r>
            <a:endParaRPr lang="en-US" sz="2400" dirty="0">
              <a:latin typeface="+mj-lt"/>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381000"/>
            <a:ext cx="8458200" cy="6131422"/>
          </a:xfrm>
          <a:prstGeom prst="rect">
            <a:avLst/>
          </a:prstGeom>
        </p:spPr>
        <p:txBody>
          <a:bodyPr vert="horz" wrap="square" lIns="0" tIns="12700" rIns="0" bIns="0" rtlCol="0">
            <a:spAutoFit/>
          </a:bodyPr>
          <a:lstStyle/>
          <a:p>
            <a:pPr algn="just"/>
            <a:r>
              <a:rPr lang="en-US" sz="2800" b="1" dirty="0" smtClean="0">
                <a:solidFill>
                  <a:srgbClr val="FF0000"/>
                </a:solidFill>
                <a:latin typeface="+mj-lt"/>
              </a:rPr>
              <a:t>Creation of an Agency:</a:t>
            </a:r>
            <a:endParaRPr lang="en-US" sz="2400" b="1" dirty="0" smtClean="0">
              <a:solidFill>
                <a:srgbClr val="FF0000"/>
              </a:solidFill>
              <a:latin typeface="+mj-lt"/>
            </a:endParaRPr>
          </a:p>
          <a:p>
            <a:pPr algn="just"/>
            <a:endParaRPr lang="en-US" sz="2400" b="1" dirty="0" smtClean="0"/>
          </a:p>
          <a:p>
            <a:pPr algn="just"/>
            <a:r>
              <a:rPr lang="en-US" sz="2400" dirty="0" smtClean="0">
                <a:latin typeface="+mj-lt"/>
              </a:rPr>
              <a:t>An agency may be created in any of the following ways:-</a:t>
            </a:r>
          </a:p>
          <a:p>
            <a:pPr algn="just"/>
            <a:r>
              <a:rPr lang="en-US" sz="2400" dirty="0" smtClean="0">
                <a:latin typeface="+mj-lt"/>
              </a:rPr>
              <a:t>1. </a:t>
            </a:r>
            <a:r>
              <a:rPr lang="en-US" sz="2400" b="1" dirty="0" smtClean="0">
                <a:latin typeface="+mj-lt"/>
              </a:rPr>
              <a:t>Agency by express agreement: -</a:t>
            </a:r>
            <a:r>
              <a:rPr lang="en-US" sz="2400" dirty="0" smtClean="0">
                <a:latin typeface="+mj-lt"/>
              </a:rPr>
              <a:t> When an agent is appointed by words, spoken or </a:t>
            </a:r>
            <a:r>
              <a:rPr lang="en-US" sz="2400" dirty="0" smtClean="0">
                <a:latin typeface="+mj-lt"/>
              </a:rPr>
              <a:t>written is </a:t>
            </a:r>
            <a:r>
              <a:rPr lang="en-US" sz="2400" dirty="0" smtClean="0">
                <a:latin typeface="+mj-lt"/>
              </a:rPr>
              <a:t>called agency by express agreement.</a:t>
            </a:r>
          </a:p>
          <a:p>
            <a:pPr algn="just">
              <a:lnSpc>
                <a:spcPct val="40000"/>
              </a:lnSpc>
            </a:pPr>
            <a:endParaRPr lang="en-US" sz="2400" dirty="0" smtClean="0">
              <a:latin typeface="+mj-lt"/>
            </a:endParaRPr>
          </a:p>
          <a:p>
            <a:pPr algn="just"/>
            <a:r>
              <a:rPr lang="en-US" sz="2400" dirty="0" smtClean="0">
                <a:latin typeface="+mj-lt"/>
              </a:rPr>
              <a:t>2</a:t>
            </a:r>
            <a:r>
              <a:rPr lang="en-US" sz="2400" dirty="0" smtClean="0">
                <a:latin typeface="+mj-lt"/>
              </a:rPr>
              <a:t>. </a:t>
            </a:r>
            <a:r>
              <a:rPr lang="en-US" sz="2400" b="1" dirty="0" smtClean="0">
                <a:latin typeface="+mj-lt"/>
              </a:rPr>
              <a:t>Agency by implied agreement</a:t>
            </a:r>
            <a:r>
              <a:rPr lang="en-US" sz="2400" b="1" dirty="0" smtClean="0">
                <a:latin typeface="+mj-lt"/>
              </a:rPr>
              <a:t>:- </a:t>
            </a:r>
            <a:r>
              <a:rPr lang="en-US" sz="2400" dirty="0" smtClean="0">
                <a:latin typeface="+mj-lt"/>
              </a:rPr>
              <a:t>It </a:t>
            </a:r>
            <a:r>
              <a:rPr lang="en-US" sz="2400" dirty="0" smtClean="0">
                <a:latin typeface="+mj-lt"/>
              </a:rPr>
              <a:t>includes</a:t>
            </a:r>
          </a:p>
          <a:p>
            <a:pPr algn="just"/>
            <a:r>
              <a:rPr lang="en-US" sz="2400" b="1" dirty="0" smtClean="0">
                <a:latin typeface="+mj-lt"/>
              </a:rPr>
              <a:t>	a</a:t>
            </a:r>
            <a:r>
              <a:rPr lang="en-US" sz="2400" b="1" dirty="0" smtClean="0">
                <a:latin typeface="+mj-lt"/>
              </a:rPr>
              <a:t>) Agency by estoppels: </a:t>
            </a:r>
            <a:r>
              <a:rPr lang="en-US" sz="2400" dirty="0" smtClean="0">
                <a:latin typeface="+mj-lt"/>
              </a:rPr>
              <a:t>Estoppels means preventing a person from denying a </a:t>
            </a:r>
            <a:r>
              <a:rPr lang="en-US" sz="2400" dirty="0" smtClean="0">
                <a:latin typeface="+mj-lt"/>
              </a:rPr>
              <a:t>fact. According </a:t>
            </a:r>
            <a:r>
              <a:rPr lang="en-US" sz="2400" dirty="0" smtClean="0">
                <a:latin typeface="+mj-lt"/>
              </a:rPr>
              <a:t>to sec. 237 of the contract act lays down that, when an agent has, </a:t>
            </a:r>
            <a:r>
              <a:rPr lang="en-US" sz="2400" dirty="0" smtClean="0">
                <a:latin typeface="+mj-lt"/>
              </a:rPr>
              <a:t>without authority </a:t>
            </a:r>
            <a:r>
              <a:rPr lang="en-US" sz="2400" dirty="0" smtClean="0">
                <a:latin typeface="+mj-lt"/>
              </a:rPr>
              <a:t>done acts or incurred obligations to third persons on behalf of his principal, </a:t>
            </a:r>
            <a:r>
              <a:rPr lang="en-US" sz="2400" dirty="0" smtClean="0">
                <a:latin typeface="+mj-lt"/>
              </a:rPr>
              <a:t>the principal </a:t>
            </a:r>
            <a:r>
              <a:rPr lang="en-US" sz="2400" dirty="0" smtClean="0">
                <a:latin typeface="+mj-lt"/>
              </a:rPr>
              <a:t>is bound by such acts or obligations if he has by his words or conduct </a:t>
            </a:r>
            <a:r>
              <a:rPr lang="en-US" sz="2400" dirty="0" smtClean="0">
                <a:latin typeface="+mj-lt"/>
              </a:rPr>
              <a:t>induced such </a:t>
            </a:r>
            <a:r>
              <a:rPr lang="en-US" sz="2400" dirty="0" smtClean="0">
                <a:latin typeface="+mj-lt"/>
              </a:rPr>
              <a:t>third persons to believe that such acts and obligations were within the scope of </a:t>
            </a:r>
            <a:r>
              <a:rPr lang="en-US" sz="2400" dirty="0" smtClean="0">
                <a:latin typeface="+mj-lt"/>
              </a:rPr>
              <a:t>the agent’s </a:t>
            </a:r>
            <a:r>
              <a:rPr lang="en-US" sz="2400" dirty="0" smtClean="0">
                <a:latin typeface="+mj-lt"/>
              </a:rPr>
              <a:t>authority</a:t>
            </a:r>
            <a:r>
              <a:rPr lang="en-US" sz="2400" dirty="0" smtClean="0">
                <a:latin typeface="+mj-lt"/>
              </a:rPr>
              <a:t>.</a:t>
            </a:r>
          </a:p>
          <a:p>
            <a:pPr algn="just"/>
            <a:r>
              <a:rPr lang="en-US" sz="2400" dirty="0" smtClean="0">
                <a:latin typeface="+mj-lt"/>
              </a:rPr>
              <a:t>	</a:t>
            </a:r>
            <a:r>
              <a:rPr lang="en-US" sz="2400" b="1" dirty="0" smtClean="0">
                <a:latin typeface="+mj-lt"/>
              </a:rPr>
              <a:t>b). </a:t>
            </a:r>
            <a:r>
              <a:rPr lang="en-US" sz="2400" b="1" dirty="0" smtClean="0">
                <a:latin typeface="+mj-lt"/>
              </a:rPr>
              <a:t>Agency by necessity:</a:t>
            </a:r>
            <a:r>
              <a:rPr lang="en-US" sz="2400" dirty="0" smtClean="0">
                <a:latin typeface="+mj-lt"/>
              </a:rPr>
              <a:t> In some extra ordinary </a:t>
            </a:r>
            <a:r>
              <a:rPr lang="en-US" sz="2400" dirty="0" smtClean="0">
                <a:latin typeface="+mj-lt"/>
              </a:rPr>
              <a:t> circumstances</a:t>
            </a:r>
            <a:r>
              <a:rPr lang="en-US" sz="2400" dirty="0" smtClean="0">
                <a:latin typeface="+mj-lt"/>
              </a:rPr>
              <a:t>, a person who is not </a:t>
            </a:r>
            <a:r>
              <a:rPr lang="en-US" sz="2400" dirty="0" smtClean="0">
                <a:latin typeface="+mj-lt"/>
              </a:rPr>
              <a:t>really an </a:t>
            </a:r>
            <a:r>
              <a:rPr lang="en-US" sz="2400" dirty="0" smtClean="0">
                <a:latin typeface="+mj-lt"/>
              </a:rPr>
              <a:t>agent should act as an agent of another. Such an agency is called agency by necessity.</a:t>
            </a:r>
            <a:endParaRPr lang="en-US" sz="2400" dirty="0">
              <a:latin typeface="+mj-lt"/>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381000"/>
            <a:ext cx="8458200" cy="6291466"/>
          </a:xfrm>
          <a:prstGeom prst="rect">
            <a:avLst/>
          </a:prstGeom>
        </p:spPr>
        <p:txBody>
          <a:bodyPr vert="horz" wrap="square" lIns="0" tIns="12700" rIns="0" bIns="0" rtlCol="0">
            <a:spAutoFit/>
          </a:bodyPr>
          <a:lstStyle/>
          <a:p>
            <a:pPr algn="just"/>
            <a:r>
              <a:rPr lang="en-US" sz="2400" b="1" dirty="0" smtClean="0">
                <a:latin typeface="+mj-lt"/>
              </a:rPr>
              <a:t>	c). </a:t>
            </a:r>
            <a:r>
              <a:rPr lang="en-US" sz="2400" b="1" dirty="0" smtClean="0">
                <a:latin typeface="+mj-lt"/>
              </a:rPr>
              <a:t>Agency by holding out</a:t>
            </a:r>
            <a:r>
              <a:rPr lang="en-US" sz="2400" b="1" dirty="0" smtClean="0">
                <a:latin typeface="+mj-lt"/>
              </a:rPr>
              <a:t>:- </a:t>
            </a:r>
            <a:r>
              <a:rPr lang="en-US" sz="2400" dirty="0" smtClean="0">
                <a:latin typeface="+mj-lt"/>
              </a:rPr>
              <a:t>It </a:t>
            </a:r>
            <a:r>
              <a:rPr lang="en-US" sz="2400" dirty="0" smtClean="0">
                <a:latin typeface="+mj-lt"/>
              </a:rPr>
              <a:t>is a branch of the agency by estoppels. In this case some affirmative conduct by the principal is necessary. Where a person permits another by a long course of conduct to pledge his credit for certain purposes, he is bound by the act of such person in pledging his credit for similar purposes, though in some cases without the previous permission of his master</a:t>
            </a:r>
            <a:r>
              <a:rPr lang="en-US" sz="2400" dirty="0" smtClean="0">
                <a:latin typeface="+mj-lt"/>
              </a:rPr>
              <a:t>.</a:t>
            </a:r>
          </a:p>
          <a:p>
            <a:pPr algn="just"/>
            <a:endParaRPr lang="en-US" sz="2400" dirty="0" smtClean="0">
              <a:latin typeface="+mj-lt"/>
            </a:endParaRPr>
          </a:p>
          <a:p>
            <a:pPr algn="just"/>
            <a:r>
              <a:rPr lang="en-US" sz="2400" dirty="0" smtClean="0">
                <a:latin typeface="+mj-lt"/>
              </a:rPr>
              <a:t>3. </a:t>
            </a:r>
            <a:r>
              <a:rPr lang="en-US" sz="2400" b="1" dirty="0" smtClean="0">
                <a:latin typeface="+mj-lt"/>
              </a:rPr>
              <a:t>Agency by ratification (Ex-post facto agency): </a:t>
            </a:r>
            <a:r>
              <a:rPr lang="en-US" sz="2400" dirty="0" smtClean="0">
                <a:latin typeface="+mj-lt"/>
              </a:rPr>
              <a:t>Ratification means </a:t>
            </a:r>
            <a:r>
              <a:rPr lang="en-US" sz="2400" dirty="0" smtClean="0">
                <a:latin typeface="+mj-lt"/>
              </a:rPr>
              <a:t>subsequent acceptance </a:t>
            </a:r>
            <a:r>
              <a:rPr lang="en-US" sz="2400" dirty="0" smtClean="0">
                <a:latin typeface="+mj-lt"/>
              </a:rPr>
              <a:t>by the principal in all respect of an act done by the agent without authority. </a:t>
            </a:r>
            <a:r>
              <a:rPr lang="en-US" sz="2400" dirty="0" smtClean="0">
                <a:latin typeface="+mj-lt"/>
              </a:rPr>
              <a:t>Sometimes the </a:t>
            </a:r>
            <a:r>
              <a:rPr lang="en-US" sz="2400" dirty="0" smtClean="0">
                <a:latin typeface="+mj-lt"/>
              </a:rPr>
              <a:t>agent may act without the authority of the principal. If the principal accepts or </a:t>
            </a:r>
            <a:r>
              <a:rPr lang="en-US" sz="2400" dirty="0" smtClean="0">
                <a:latin typeface="+mj-lt"/>
              </a:rPr>
              <a:t>ratify subsequently </a:t>
            </a:r>
            <a:r>
              <a:rPr lang="en-US" sz="2400" dirty="0" smtClean="0">
                <a:latin typeface="+mj-lt"/>
              </a:rPr>
              <a:t>the act of the agent, he is said to have ratified the act.</a:t>
            </a:r>
          </a:p>
          <a:p>
            <a:pPr algn="just"/>
            <a:r>
              <a:rPr lang="en-US" sz="2400" dirty="0" smtClean="0">
                <a:latin typeface="+mj-lt"/>
              </a:rPr>
              <a:t>For example, ‘X’ without ‘Y’s authority, lends Y’s money to Z. Afterwards Y accepts </a:t>
            </a:r>
            <a:r>
              <a:rPr lang="en-US" sz="2400" dirty="0" smtClean="0">
                <a:latin typeface="+mj-lt"/>
              </a:rPr>
              <a:t>interest from </a:t>
            </a:r>
            <a:r>
              <a:rPr lang="en-US" sz="2400" dirty="0" smtClean="0">
                <a:latin typeface="+mj-lt"/>
              </a:rPr>
              <a:t>Z. Y’s conduct implies a ratification of the loan.</a:t>
            </a:r>
          </a:p>
          <a:p>
            <a:pPr algn="just"/>
            <a:r>
              <a:rPr lang="en-US" sz="2400" dirty="0" smtClean="0">
                <a:latin typeface="+mj-lt"/>
              </a:rPr>
              <a:t>	</a:t>
            </a:r>
            <a:endParaRPr lang="en-US" sz="2400" dirty="0">
              <a:latin typeface="+mj-lt"/>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381000"/>
            <a:ext cx="8458200" cy="6291466"/>
          </a:xfrm>
          <a:prstGeom prst="rect">
            <a:avLst/>
          </a:prstGeom>
        </p:spPr>
        <p:txBody>
          <a:bodyPr vert="horz" wrap="square" lIns="0" tIns="12700" rIns="0" bIns="0" rtlCol="0">
            <a:spAutoFit/>
          </a:bodyPr>
          <a:lstStyle/>
          <a:p>
            <a:pPr algn="just"/>
            <a:r>
              <a:rPr lang="en-US" sz="2400" b="1" dirty="0" smtClean="0">
                <a:solidFill>
                  <a:srgbClr val="FF0000"/>
                </a:solidFill>
                <a:latin typeface="+mj-lt"/>
              </a:rPr>
              <a:t>Duties of an Agent:</a:t>
            </a:r>
          </a:p>
          <a:p>
            <a:pPr algn="just"/>
            <a:r>
              <a:rPr lang="en-US" sz="2400" b="1" dirty="0" smtClean="0">
                <a:solidFill>
                  <a:srgbClr val="00B050"/>
                </a:solidFill>
                <a:latin typeface="+mj-lt"/>
              </a:rPr>
              <a:t>Duties of an agent to Principal:</a:t>
            </a:r>
          </a:p>
          <a:p>
            <a:pPr algn="just"/>
            <a:r>
              <a:rPr lang="en-US" sz="2400" dirty="0" smtClean="0">
                <a:latin typeface="+mj-lt"/>
              </a:rPr>
              <a:t>1</a:t>
            </a:r>
            <a:r>
              <a:rPr lang="en-US" sz="2400" dirty="0" smtClean="0">
                <a:latin typeface="+mj-lt"/>
              </a:rPr>
              <a:t>. </a:t>
            </a:r>
            <a:r>
              <a:rPr lang="en-US" sz="2400" b="1" dirty="0" smtClean="0">
                <a:latin typeface="+mj-lt"/>
              </a:rPr>
              <a:t>Duty to follow directions given: </a:t>
            </a:r>
            <a:r>
              <a:rPr lang="en-US" sz="2400" dirty="0" smtClean="0">
                <a:latin typeface="+mj-lt"/>
              </a:rPr>
              <a:t>An agent must conduct the business of the </a:t>
            </a:r>
            <a:r>
              <a:rPr lang="en-US" sz="2400" dirty="0" smtClean="0">
                <a:latin typeface="+mj-lt"/>
              </a:rPr>
              <a:t>principal according to the directions given by the principal. In the absence of any direction, should conduct </a:t>
            </a:r>
            <a:r>
              <a:rPr lang="en-US" sz="2400" dirty="0" smtClean="0">
                <a:latin typeface="+mj-lt"/>
              </a:rPr>
              <a:t>according to the custom.</a:t>
            </a:r>
          </a:p>
          <a:p>
            <a:pPr algn="just"/>
            <a:r>
              <a:rPr lang="en-US" sz="2400" dirty="0" smtClean="0">
                <a:latin typeface="+mj-lt"/>
              </a:rPr>
              <a:t>2. </a:t>
            </a:r>
            <a:r>
              <a:rPr lang="en-US" sz="2400" b="1" dirty="0" smtClean="0">
                <a:latin typeface="+mj-lt"/>
              </a:rPr>
              <a:t>Duty to act with skill and diligence: -</a:t>
            </a:r>
            <a:r>
              <a:rPr lang="en-US" sz="2400" dirty="0" smtClean="0">
                <a:latin typeface="+mj-lt"/>
              </a:rPr>
              <a:t> An agent is bound to conduct business of </a:t>
            </a:r>
            <a:r>
              <a:rPr lang="en-US" sz="2400" dirty="0" smtClean="0">
                <a:latin typeface="+mj-lt"/>
              </a:rPr>
              <a:t>the agency </a:t>
            </a:r>
            <a:r>
              <a:rPr lang="en-US" sz="2400" dirty="0" smtClean="0">
                <a:latin typeface="+mj-lt"/>
              </a:rPr>
              <a:t>with as much skill as is generally possessed by persons engaged in similar </a:t>
            </a:r>
            <a:r>
              <a:rPr lang="en-US" sz="2400" dirty="0" smtClean="0">
                <a:latin typeface="+mj-lt"/>
              </a:rPr>
              <a:t>business unless </a:t>
            </a:r>
            <a:r>
              <a:rPr lang="en-US" sz="2400" dirty="0" smtClean="0">
                <a:latin typeface="+mj-lt"/>
              </a:rPr>
              <a:t>the principal has notice of his want of skill.</a:t>
            </a:r>
          </a:p>
          <a:p>
            <a:pPr algn="just"/>
            <a:r>
              <a:rPr lang="en-US" sz="2400" dirty="0" smtClean="0">
                <a:latin typeface="+mj-lt"/>
              </a:rPr>
              <a:t>3. </a:t>
            </a:r>
            <a:r>
              <a:rPr lang="en-US" sz="2400" b="1" dirty="0" smtClean="0">
                <a:latin typeface="+mj-lt"/>
              </a:rPr>
              <a:t>Duty to render accounts: </a:t>
            </a:r>
            <a:r>
              <a:rPr lang="en-US" sz="2400" dirty="0" smtClean="0">
                <a:latin typeface="+mj-lt"/>
              </a:rPr>
              <a:t>It is the duty of an agent to keep the money and property of </a:t>
            </a:r>
            <a:r>
              <a:rPr lang="en-US" sz="2400" dirty="0" smtClean="0">
                <a:latin typeface="+mj-lt"/>
              </a:rPr>
              <a:t>the Principal </a:t>
            </a:r>
            <a:r>
              <a:rPr lang="en-US" sz="2400" dirty="0" smtClean="0">
                <a:latin typeface="+mj-lt"/>
              </a:rPr>
              <a:t>separate and to keep true and correct accounts of all his transactions on behalf </a:t>
            </a:r>
            <a:r>
              <a:rPr lang="en-US" sz="2400" dirty="0" smtClean="0">
                <a:latin typeface="+mj-lt"/>
              </a:rPr>
              <a:t>of the </a:t>
            </a:r>
            <a:r>
              <a:rPr lang="en-US" sz="2400" dirty="0" smtClean="0">
                <a:latin typeface="+mj-lt"/>
              </a:rPr>
              <a:t>principal and to produce the sake to his principal whenever he demands.</a:t>
            </a:r>
          </a:p>
          <a:p>
            <a:pPr algn="just"/>
            <a:r>
              <a:rPr lang="en-US" sz="2400" dirty="0" smtClean="0">
                <a:latin typeface="+mj-lt"/>
              </a:rPr>
              <a:t>4. </a:t>
            </a:r>
            <a:r>
              <a:rPr lang="en-US" sz="2400" b="1" dirty="0" smtClean="0">
                <a:latin typeface="+mj-lt"/>
              </a:rPr>
              <a:t>Duty to communicate in case of difficulty:</a:t>
            </a:r>
            <a:r>
              <a:rPr lang="en-US" sz="2400" dirty="0" smtClean="0">
                <a:latin typeface="+mj-lt"/>
              </a:rPr>
              <a:t> In cases of difficulty it is the duty of the </a:t>
            </a:r>
            <a:r>
              <a:rPr lang="en-US" sz="2400" dirty="0" smtClean="0">
                <a:latin typeface="+mj-lt"/>
              </a:rPr>
              <a:t>agent to </a:t>
            </a:r>
            <a:r>
              <a:rPr lang="en-US" sz="2400" dirty="0" smtClean="0">
                <a:latin typeface="+mj-lt"/>
              </a:rPr>
              <a:t>communicate with his principal and get his instruction. Otherwise any act of loss </a:t>
            </a:r>
            <a:r>
              <a:rPr lang="en-US" sz="2400" dirty="0" smtClean="0">
                <a:latin typeface="+mj-lt"/>
              </a:rPr>
              <a:t>will not </a:t>
            </a:r>
            <a:r>
              <a:rPr lang="en-US" sz="2400" dirty="0" smtClean="0">
                <a:latin typeface="+mj-lt"/>
              </a:rPr>
              <a:t>bind the principal</a:t>
            </a:r>
            <a:r>
              <a:rPr lang="en-US" sz="2400" dirty="0" smtClean="0">
                <a:latin typeface="+mj-lt"/>
              </a:rPr>
              <a:t>.</a:t>
            </a:r>
            <a:endParaRPr lang="en-US" sz="2400" dirty="0">
              <a:latin typeface="+mj-lt"/>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81000" y="619398"/>
            <a:ext cx="8458200" cy="5552802"/>
          </a:xfrm>
          <a:prstGeom prst="rect">
            <a:avLst/>
          </a:prstGeom>
        </p:spPr>
        <p:txBody>
          <a:bodyPr vert="horz" wrap="square" lIns="0" tIns="12700" rIns="0" bIns="0" rtlCol="0">
            <a:spAutoFit/>
          </a:bodyPr>
          <a:lstStyle/>
          <a:p>
            <a:pPr algn="just"/>
            <a:r>
              <a:rPr lang="en-US" sz="2400" dirty="0" smtClean="0">
                <a:latin typeface="+mj-lt"/>
              </a:rPr>
              <a:t>5</a:t>
            </a:r>
            <a:r>
              <a:rPr lang="en-US" sz="2400" dirty="0" smtClean="0">
                <a:latin typeface="+mj-lt"/>
              </a:rPr>
              <a:t>. </a:t>
            </a:r>
            <a:r>
              <a:rPr lang="en-US" sz="2400" b="1" dirty="0" smtClean="0">
                <a:latin typeface="+mj-lt"/>
              </a:rPr>
              <a:t>Duty to pay the amounts received for the principal: </a:t>
            </a:r>
            <a:r>
              <a:rPr lang="en-US" sz="2400" dirty="0" smtClean="0">
                <a:latin typeface="+mj-lt"/>
              </a:rPr>
              <a:t>It is the duty of the agent to </a:t>
            </a:r>
            <a:r>
              <a:rPr lang="en-US" sz="2400" dirty="0" smtClean="0">
                <a:latin typeface="+mj-lt"/>
              </a:rPr>
              <a:t>pay overall </a:t>
            </a:r>
            <a:r>
              <a:rPr lang="en-US" sz="2400" dirty="0" smtClean="0">
                <a:latin typeface="+mj-lt"/>
              </a:rPr>
              <a:t>money received on behalf of </a:t>
            </a:r>
            <a:r>
              <a:rPr lang="en-US" sz="2400" dirty="0" smtClean="0">
                <a:latin typeface="+mj-lt"/>
              </a:rPr>
              <a:t>the principal </a:t>
            </a:r>
            <a:r>
              <a:rPr lang="en-US" sz="2400" dirty="0" smtClean="0">
                <a:latin typeface="+mj-lt"/>
              </a:rPr>
              <a:t>subject to any lawful deductions </a:t>
            </a:r>
            <a:r>
              <a:rPr lang="en-US" sz="2400" dirty="0" smtClean="0">
                <a:latin typeface="+mj-lt"/>
              </a:rPr>
              <a:t>for remunerations </a:t>
            </a:r>
            <a:r>
              <a:rPr lang="en-US" sz="2400" dirty="0" smtClean="0">
                <a:latin typeface="+mj-lt"/>
              </a:rPr>
              <a:t>or expenses properly incurred</a:t>
            </a:r>
            <a:r>
              <a:rPr lang="en-US" sz="2400" dirty="0" smtClean="0">
                <a:latin typeface="+mj-lt"/>
              </a:rPr>
              <a:t>.</a:t>
            </a:r>
          </a:p>
          <a:p>
            <a:pPr algn="just"/>
            <a:r>
              <a:rPr lang="en-US" sz="2400" b="1" dirty="0" smtClean="0">
                <a:latin typeface="+mj-lt"/>
              </a:rPr>
              <a:t>6. Duty not to delegate his authority: </a:t>
            </a:r>
            <a:r>
              <a:rPr lang="en-US" sz="2400" dirty="0" smtClean="0">
                <a:latin typeface="+mj-lt"/>
              </a:rPr>
              <a:t>An agent cannot delegate his authority to </a:t>
            </a:r>
            <a:r>
              <a:rPr lang="en-US" sz="2400" dirty="0" smtClean="0">
                <a:latin typeface="+mj-lt"/>
              </a:rPr>
              <a:t>another person </a:t>
            </a:r>
            <a:r>
              <a:rPr lang="en-US" sz="2400" dirty="0" smtClean="0">
                <a:latin typeface="+mj-lt"/>
              </a:rPr>
              <a:t>unless authorized or warranted by the usage of trade or nature of the agency.</a:t>
            </a:r>
          </a:p>
          <a:p>
            <a:pPr algn="just"/>
            <a:r>
              <a:rPr lang="en-US" sz="2400" dirty="0" smtClean="0">
                <a:latin typeface="+mj-lt"/>
              </a:rPr>
              <a:t>7. </a:t>
            </a:r>
            <a:r>
              <a:rPr lang="en-US" sz="2400" b="1" dirty="0" smtClean="0">
                <a:latin typeface="+mj-lt"/>
              </a:rPr>
              <a:t>Duty on termination of agency by principal’s death or insanity:- </a:t>
            </a:r>
            <a:r>
              <a:rPr lang="en-US" sz="2400" dirty="0" smtClean="0">
                <a:latin typeface="+mj-lt"/>
              </a:rPr>
              <a:t>When an agency </a:t>
            </a:r>
            <a:r>
              <a:rPr lang="en-US" sz="2400" dirty="0" smtClean="0">
                <a:latin typeface="+mj-lt"/>
              </a:rPr>
              <a:t>is terminated </a:t>
            </a:r>
            <a:r>
              <a:rPr lang="en-US" sz="2400" dirty="0" smtClean="0">
                <a:latin typeface="+mj-lt"/>
              </a:rPr>
              <a:t>by the principal’s death or becoming of unsound mind, the agent is bound </a:t>
            </a:r>
            <a:r>
              <a:rPr lang="en-US" sz="2400" dirty="0" smtClean="0">
                <a:latin typeface="+mj-lt"/>
              </a:rPr>
              <a:t>to take </a:t>
            </a:r>
            <a:r>
              <a:rPr lang="en-US" sz="2400" dirty="0" smtClean="0">
                <a:latin typeface="+mj-lt"/>
              </a:rPr>
              <a:t>on behalf of the representatives of his late principal, all reasonable steps for the</a:t>
            </a:r>
          </a:p>
          <a:p>
            <a:pPr algn="just"/>
            <a:r>
              <a:rPr lang="en-US" sz="2400" dirty="0" smtClean="0">
                <a:latin typeface="+mj-lt"/>
              </a:rPr>
              <a:t>protection and preservation of the interest entrusted to him.</a:t>
            </a:r>
          </a:p>
          <a:p>
            <a:pPr algn="just"/>
            <a:r>
              <a:rPr lang="en-US" sz="2400" dirty="0" smtClean="0">
                <a:latin typeface="+mj-lt"/>
              </a:rPr>
              <a:t>8. </a:t>
            </a:r>
            <a:r>
              <a:rPr lang="en-US" sz="2400" b="1" dirty="0" smtClean="0">
                <a:latin typeface="+mj-lt"/>
              </a:rPr>
              <a:t>Duty not to disclose confidential information: </a:t>
            </a:r>
            <a:r>
              <a:rPr lang="en-US" sz="2400" dirty="0" smtClean="0">
                <a:latin typeface="+mj-lt"/>
              </a:rPr>
              <a:t>It is very important not to disclose </a:t>
            </a:r>
            <a:r>
              <a:rPr lang="en-US" sz="2400" dirty="0" smtClean="0">
                <a:latin typeface="+mj-lt"/>
              </a:rPr>
              <a:t>the confidential </a:t>
            </a:r>
            <a:r>
              <a:rPr lang="en-US" sz="2400" dirty="0" smtClean="0">
                <a:latin typeface="+mj-lt"/>
              </a:rPr>
              <a:t>information relating to the business of agency</a:t>
            </a:r>
            <a:r>
              <a:rPr lang="en-US" sz="2400" dirty="0" smtClean="0">
                <a:latin typeface="+mj-lt"/>
              </a:rPr>
              <a:t>.</a:t>
            </a:r>
            <a:endParaRPr lang="en-US" sz="2400" dirty="0">
              <a:latin typeface="+mj-lt"/>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381000" y="381000"/>
            <a:ext cx="8458200" cy="4444807"/>
          </a:xfrm>
          <a:prstGeom prst="rect">
            <a:avLst/>
          </a:prstGeom>
        </p:spPr>
        <p:txBody>
          <a:bodyPr vert="horz" wrap="square" lIns="0" tIns="12700" rIns="0" bIns="0" rtlCol="0">
            <a:spAutoFit/>
          </a:bodyPr>
          <a:lstStyle/>
          <a:p>
            <a:pPr algn="just"/>
            <a:r>
              <a:rPr lang="en-US" sz="2400" dirty="0" smtClean="0">
                <a:latin typeface="+mj-lt"/>
              </a:rPr>
              <a:t>9</a:t>
            </a:r>
            <a:r>
              <a:rPr lang="en-US" sz="2400" dirty="0" smtClean="0">
                <a:latin typeface="+mj-lt"/>
              </a:rPr>
              <a:t>. </a:t>
            </a:r>
            <a:r>
              <a:rPr lang="en-US" sz="2400" b="1" dirty="0" smtClean="0">
                <a:latin typeface="+mj-lt"/>
              </a:rPr>
              <a:t>Duty not to deal on his own account: </a:t>
            </a:r>
            <a:r>
              <a:rPr lang="en-US" sz="2400" dirty="0" smtClean="0">
                <a:latin typeface="+mj-lt"/>
              </a:rPr>
              <a:t>An agent should not deal on his own account in </a:t>
            </a:r>
            <a:r>
              <a:rPr lang="en-US" sz="2400" dirty="0" smtClean="0">
                <a:latin typeface="+mj-lt"/>
              </a:rPr>
              <a:t>the business </a:t>
            </a:r>
            <a:r>
              <a:rPr lang="en-US" sz="2400" dirty="0" smtClean="0">
                <a:latin typeface="+mj-lt"/>
              </a:rPr>
              <a:t>of agency. If an agent, without the knowledge of his principal, deals in </a:t>
            </a:r>
            <a:r>
              <a:rPr lang="en-US" sz="2400" dirty="0" smtClean="0">
                <a:latin typeface="+mj-lt"/>
              </a:rPr>
              <a:t>the business </a:t>
            </a:r>
            <a:r>
              <a:rPr lang="en-US" sz="2400" dirty="0" smtClean="0">
                <a:latin typeface="+mj-lt"/>
              </a:rPr>
              <a:t>of the agency on his own account, the principal may either repudiate </a:t>
            </a:r>
            <a:r>
              <a:rPr lang="en-US" sz="2400" dirty="0" smtClean="0">
                <a:latin typeface="+mj-lt"/>
              </a:rPr>
              <a:t>the transaction </a:t>
            </a:r>
            <a:r>
              <a:rPr lang="en-US" sz="2400" dirty="0" smtClean="0">
                <a:latin typeface="+mj-lt"/>
              </a:rPr>
              <a:t>or claim from the agent any benefit which may have resulted to him from </a:t>
            </a:r>
            <a:r>
              <a:rPr lang="en-US" sz="2400" dirty="0" smtClean="0">
                <a:latin typeface="+mj-lt"/>
              </a:rPr>
              <a:t>the transactions.</a:t>
            </a:r>
          </a:p>
          <a:p>
            <a:pPr algn="just"/>
            <a:endParaRPr lang="en-US" sz="2400" dirty="0" smtClean="0">
              <a:latin typeface="+mj-lt"/>
              <a:cs typeface="Calibri" pitchFamily="34" charset="0"/>
            </a:endParaRPr>
          </a:p>
          <a:p>
            <a:pPr algn="just"/>
            <a:endParaRPr lang="en-US" sz="2400" dirty="0" smtClean="0">
              <a:latin typeface="+mj-lt"/>
              <a:cs typeface="Calibri" pitchFamily="34" charset="0"/>
            </a:endParaRPr>
          </a:p>
          <a:p>
            <a:pPr algn="just"/>
            <a:endParaRPr lang="en-US" sz="2400" dirty="0" smtClean="0">
              <a:latin typeface="+mj-lt"/>
              <a:cs typeface="Calibri" pitchFamily="34" charset="0"/>
            </a:endParaRPr>
          </a:p>
          <a:p>
            <a:pPr algn="just"/>
            <a:endParaRPr lang="en-US" sz="2400" dirty="0" smtClean="0">
              <a:latin typeface="+mj-lt"/>
              <a:cs typeface="Calibri" pitchFamily="34" charset="0"/>
            </a:endParaRPr>
          </a:p>
          <a:p>
            <a:pPr algn="just"/>
            <a:endParaRPr lang="en-US" sz="2400" dirty="0" smtClean="0">
              <a:latin typeface="+mj-lt"/>
              <a:cs typeface="Calibri" pitchFamily="34" charset="0"/>
            </a:endParaRPr>
          </a:p>
          <a:p>
            <a:pPr algn="just"/>
            <a:endParaRPr lang="en-US" sz="2400" dirty="0">
              <a:latin typeface="+mj-lt"/>
              <a:cs typeface="Calibri" pitchFamily="34" charset="0"/>
            </a:endParaRPr>
          </a:p>
        </p:txBody>
      </p:sp>
      <p:sp>
        <p:nvSpPr>
          <p:cNvPr id="4" name="Title 1"/>
          <p:cNvSpPr>
            <a:spLocks noGrp="1"/>
          </p:cNvSpPr>
          <p:nvPr>
            <p:ph type="title"/>
          </p:nvPr>
        </p:nvSpPr>
        <p:spPr>
          <a:xfrm>
            <a:off x="685800" y="3886200"/>
            <a:ext cx="7772400" cy="1143000"/>
          </a:xfrm>
        </p:spPr>
        <p:txBody>
          <a:bodyPr/>
          <a:lstStyle/>
          <a:p>
            <a:pPr algn="ctr"/>
            <a:r>
              <a:rPr lang="en-US" sz="5000" dirty="0">
                <a:solidFill>
                  <a:srgbClr val="FF0000"/>
                </a:solidFill>
              </a:rPr>
              <a:t>Thank You</a:t>
            </a:r>
          </a:p>
        </p:txBody>
      </p:sp>
    </p:spTree>
  </p:cSld>
  <p:clrMapOvr>
    <a:masterClrMapping/>
  </p:clrMapOvr>
  <p:transition spd="slow">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4079</TotalTime>
  <Words>791</Words>
  <Application>Microsoft Office PowerPoint</Application>
  <PresentationFormat>On-screen Show (4:3)</PresentationFormat>
  <Paragraphs>60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WELCOME  Class: B.Com – Part-2  Subject: Business Regulatory Framework TOPIC:  CONTRACT OF AGENCY – Part-A</vt:lpstr>
      <vt:lpstr>Slide 2</vt:lpstr>
      <vt:lpstr>Slide 3</vt:lpstr>
      <vt:lpstr>Slide 4</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367</cp:revision>
  <dcterms:created xsi:type="dcterms:W3CDTF">2011-08-23T10:02:56Z</dcterms:created>
  <dcterms:modified xsi:type="dcterms:W3CDTF">2020-05-05T07:11:27Z</dcterms:modified>
</cp:coreProperties>
</file>